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65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5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4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3.wmf"/><Relationship Id="rId5" Type="http://schemas.openxmlformats.org/officeDocument/2006/relationships/image" Target="../media/image29.wmf"/><Relationship Id="rId10" Type="http://schemas.openxmlformats.org/officeDocument/2006/relationships/image" Target="../media/image10.wmf"/><Relationship Id="rId4" Type="http://schemas.openxmlformats.org/officeDocument/2006/relationships/image" Target="../media/image28.wmf"/><Relationship Id="rId9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83949-8A4F-463F-9ABB-413374DFA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2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664F0-8FB0-43DB-A709-8E8ED1319481}" type="datetimeFigureOut">
              <a:rPr lang="en-US" smtClean="0"/>
              <a:t>04/05/2020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8262C-27A4-4B9C-9562-A7ADBE0ADE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0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13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0.bin"/><Relationship Id="rId25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23" Type="http://schemas.openxmlformats.org/officeDocument/2006/relationships/oleObject" Target="../embeddings/oleObject23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2.wmf"/><Relationship Id="rId26" Type="http://schemas.openxmlformats.org/officeDocument/2006/relationships/image" Target="../media/image34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2.bin"/><Relationship Id="rId25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33.wmf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5.bin"/><Relationship Id="rId28" Type="http://schemas.openxmlformats.org/officeDocument/2006/relationships/image" Target="../media/image35.wmf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0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3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ĐẠI SỐ 8 CHƯƠNG III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6670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“ PHƯƠNG TRÌNH CHỨA ẨN Ở MẪU”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375757" y="91265"/>
            <a:ext cx="4808152" cy="646986"/>
          </a:xfrm>
          <a:prstGeom prst="flowChartAlternateProcess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>
                <a:solidFill>
                  <a:srgbClr val="0000FF"/>
                </a:solidFill>
              </a:rPr>
              <a:t>KIỂM TRA BÀI CŨ</a:t>
            </a:r>
          </a:p>
        </p:txBody>
      </p:sp>
      <p:sp>
        <p:nvSpPr>
          <p:cNvPr id="2" name="Rectangle 1"/>
          <p:cNvSpPr/>
          <p:nvPr/>
        </p:nvSpPr>
        <p:spPr>
          <a:xfrm>
            <a:off x="531361" y="83671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/>
              <a:t>Bài : </a:t>
            </a:r>
            <a:r>
              <a:rPr lang="vi-VN" sz="2400" dirty="0"/>
              <a:t>Hãy sắp xếp lại trình tự để được: </a:t>
            </a:r>
            <a:r>
              <a:rPr lang="vi-VN" sz="2400" b="1" dirty="0"/>
              <a:t>Cách giải phương trình chứa ẩn ở mẫu</a:t>
            </a:r>
          </a:p>
        </p:txBody>
      </p:sp>
      <p:sp>
        <p:nvSpPr>
          <p:cNvPr id="8" name="AutoShape 26"/>
          <p:cNvSpPr>
            <a:spLocks noChangeArrowheads="1"/>
          </p:cNvSpPr>
          <p:nvPr/>
        </p:nvSpPr>
        <p:spPr bwMode="auto">
          <a:xfrm>
            <a:off x="811087" y="1784383"/>
            <a:ext cx="8229601" cy="609600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vi-VN" sz="2400" b="1" dirty="0">
                <a:latin typeface="+mj-lt"/>
              </a:rPr>
              <a:t>Giải phương trình vừa nhận được</a:t>
            </a:r>
            <a:r>
              <a:rPr lang="en-US" sz="2400" b="1" dirty="0">
                <a:latin typeface="+mj-lt"/>
              </a:rPr>
              <a:t>.</a:t>
            </a:r>
          </a:p>
        </p:txBody>
      </p:sp>
      <p:sp>
        <p:nvSpPr>
          <p:cNvPr id="9" name="AutoShape 27"/>
          <p:cNvSpPr>
            <a:spLocks noChangeArrowheads="1"/>
          </p:cNvSpPr>
          <p:nvPr/>
        </p:nvSpPr>
        <p:spPr bwMode="auto">
          <a:xfrm>
            <a:off x="832284" y="2711388"/>
            <a:ext cx="8229601" cy="60960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vi-VN" sz="2400" b="1" dirty="0">
                <a:latin typeface="+mj-lt"/>
              </a:rPr>
              <a:t>Tìm điều kiện xác định của phương trình.</a:t>
            </a:r>
          </a:p>
        </p:txBody>
      </p:sp>
      <p:sp>
        <p:nvSpPr>
          <p:cNvPr id="10" name="AutoShape 28"/>
          <p:cNvSpPr>
            <a:spLocks noChangeArrowheads="1"/>
          </p:cNvSpPr>
          <p:nvPr/>
        </p:nvSpPr>
        <p:spPr bwMode="auto">
          <a:xfrm>
            <a:off x="811088" y="4800600"/>
            <a:ext cx="8229600" cy="60960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vi-VN" sz="2400" b="1" dirty="0">
                <a:latin typeface="+mj-lt"/>
              </a:rPr>
              <a:t>Quy đồng mẫu hai vế của phương trình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AutoShape 29"/>
          <p:cNvSpPr>
            <a:spLocks noChangeArrowheads="1"/>
          </p:cNvSpPr>
          <p:nvPr/>
        </p:nvSpPr>
        <p:spPr bwMode="auto">
          <a:xfrm>
            <a:off x="811088" y="3505200"/>
            <a:ext cx="8229600" cy="1066800"/>
          </a:xfrm>
          <a:prstGeom prst="roundRect">
            <a:avLst>
              <a:gd name="adj" fmla="val 16667"/>
            </a:avLst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tìm được, giá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thỏa mãn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ĐKXĐ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phương trình đã cho.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200" y="1745940"/>
            <a:ext cx="639881" cy="890972"/>
            <a:chOff x="274519" y="1739717"/>
            <a:chExt cx="639881" cy="890972"/>
          </a:xfrm>
        </p:grpSpPr>
        <p:sp>
          <p:nvSpPr>
            <p:cNvPr id="3" name="Oval 2"/>
            <p:cNvSpPr/>
            <p:nvPr/>
          </p:nvSpPr>
          <p:spPr>
            <a:xfrm>
              <a:off x="274519" y="1896309"/>
              <a:ext cx="639881" cy="7343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scene3d>
              <a:camera prst="isometricOffAxis1Top"/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42431" y="1739717"/>
              <a:ext cx="504056" cy="645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400" b="1" dirty="0">
                  <a:ln w="0"/>
                  <a:solidFill>
                    <a:srgbClr val="002060"/>
                  </a:solidFill>
                  <a:effectLst>
                    <a:reflection blurRad="6350" stA="53000" endA="300" endPos="35500" dir="5400000" sy="-90000" algn="bl" rotWithShape="0"/>
                  </a:effectLst>
                </a:rPr>
                <a:t>A</a:t>
              </a:r>
              <a:endParaRPr lang="en-US" sz="4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8108" y="2574032"/>
            <a:ext cx="639881" cy="890972"/>
            <a:chOff x="274519" y="1739717"/>
            <a:chExt cx="639881" cy="890972"/>
          </a:xfrm>
        </p:grpSpPr>
        <p:sp>
          <p:nvSpPr>
            <p:cNvPr id="16" name="Oval 15"/>
            <p:cNvSpPr/>
            <p:nvPr/>
          </p:nvSpPr>
          <p:spPr>
            <a:xfrm>
              <a:off x="274519" y="1896309"/>
              <a:ext cx="639881" cy="7343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scene3d>
              <a:camera prst="isometricOffAxis1Top"/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2431" y="1739717"/>
              <a:ext cx="504056" cy="645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400" b="1" dirty="0">
                  <a:ln w="0"/>
                  <a:solidFill>
                    <a:srgbClr val="002060"/>
                  </a:solidFill>
                  <a:effectLst>
                    <a:reflection blurRad="6350" stA="53000" endA="300" endPos="35500" dir="5400000" sy="-90000" algn="bl" rotWithShape="0"/>
                  </a:effectLst>
                </a:rPr>
                <a:t>B</a:t>
              </a:r>
              <a:endParaRPr lang="en-US" sz="4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2204" y="3618148"/>
            <a:ext cx="639881" cy="890972"/>
            <a:chOff x="274519" y="1739717"/>
            <a:chExt cx="639881" cy="890972"/>
          </a:xfrm>
        </p:grpSpPr>
        <p:sp>
          <p:nvSpPr>
            <p:cNvPr id="19" name="Oval 18"/>
            <p:cNvSpPr/>
            <p:nvPr/>
          </p:nvSpPr>
          <p:spPr>
            <a:xfrm>
              <a:off x="274519" y="1896309"/>
              <a:ext cx="639881" cy="7343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scene3d>
              <a:camera prst="isometricOffAxis1Top"/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42431" y="1739717"/>
              <a:ext cx="504056" cy="645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400" b="1" dirty="0">
                  <a:ln w="0"/>
                  <a:solidFill>
                    <a:srgbClr val="002060"/>
                  </a:solidFill>
                  <a:effectLst>
                    <a:reflection blurRad="6350" stA="53000" endA="300" endPos="35500" dir="5400000" sy="-90000" algn="bl" rotWithShape="0"/>
                  </a:effectLst>
                </a:rPr>
                <a:t>C</a:t>
              </a:r>
              <a:endParaRPr lang="en-US" sz="4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44112" y="4698268"/>
            <a:ext cx="639881" cy="890972"/>
            <a:chOff x="274519" y="1739717"/>
            <a:chExt cx="639881" cy="890972"/>
          </a:xfrm>
        </p:grpSpPr>
        <p:sp>
          <p:nvSpPr>
            <p:cNvPr id="22" name="Oval 21"/>
            <p:cNvSpPr/>
            <p:nvPr/>
          </p:nvSpPr>
          <p:spPr>
            <a:xfrm>
              <a:off x="274519" y="1896309"/>
              <a:ext cx="639881" cy="7343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scene3d>
              <a:camera prst="isometricOffAxis1Top"/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42431" y="1739717"/>
              <a:ext cx="504056" cy="645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400" b="1" dirty="0">
                  <a:ln w="0"/>
                  <a:solidFill>
                    <a:srgbClr val="002060"/>
                  </a:solidFill>
                  <a:effectLst>
                    <a:reflection blurRad="6350" stA="53000" endA="300" endPos="35500" dir="5400000" sy="-90000" algn="bl" rotWithShape="0"/>
                  </a:effectLst>
                </a:rPr>
                <a:t>D</a:t>
              </a:r>
              <a:endParaRPr lang="en-US" sz="4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07924" y="5840261"/>
            <a:ext cx="639881" cy="890972"/>
            <a:chOff x="274519" y="1739717"/>
            <a:chExt cx="639881" cy="890972"/>
          </a:xfrm>
        </p:grpSpPr>
        <p:sp>
          <p:nvSpPr>
            <p:cNvPr id="25" name="Oval 24"/>
            <p:cNvSpPr/>
            <p:nvPr/>
          </p:nvSpPr>
          <p:spPr>
            <a:xfrm>
              <a:off x="274519" y="1896309"/>
              <a:ext cx="639881" cy="7343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scene3d>
              <a:camera prst="isometricOffAxis1Top"/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2431" y="1739717"/>
              <a:ext cx="504056" cy="645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400" b="1" dirty="0">
                  <a:ln w="0"/>
                  <a:solidFill>
                    <a:srgbClr val="002060"/>
                  </a:solidFill>
                  <a:effectLst>
                    <a:reflection blurRad="6350" stA="53000" endA="300" endPos="35500" dir="5400000" sy="-90000" algn="bl" rotWithShape="0"/>
                  </a:effectLst>
                </a:rPr>
                <a:t>A</a:t>
              </a:r>
              <a:endParaRPr lang="en-US" sz="4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055816" y="5840261"/>
            <a:ext cx="639881" cy="890972"/>
            <a:chOff x="274519" y="1739717"/>
            <a:chExt cx="639881" cy="890972"/>
          </a:xfrm>
        </p:grpSpPr>
        <p:sp>
          <p:nvSpPr>
            <p:cNvPr id="28" name="Oval 27"/>
            <p:cNvSpPr/>
            <p:nvPr/>
          </p:nvSpPr>
          <p:spPr>
            <a:xfrm>
              <a:off x="274519" y="1896309"/>
              <a:ext cx="639881" cy="7343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scene3d>
              <a:camera prst="isometricOffAxis1Top"/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42431" y="1739717"/>
              <a:ext cx="504056" cy="645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400" b="1" dirty="0">
                  <a:ln w="0"/>
                  <a:solidFill>
                    <a:srgbClr val="002060"/>
                  </a:solidFill>
                  <a:effectLst>
                    <a:reflection blurRad="6350" stA="53000" endA="300" endPos="35500" dir="5400000" sy="-90000" algn="bl" rotWithShape="0"/>
                  </a:effectLst>
                </a:rPr>
                <a:t>B</a:t>
              </a:r>
              <a:endParaRPr lang="en-US" sz="4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521871" y="5840261"/>
            <a:ext cx="639881" cy="890972"/>
            <a:chOff x="274519" y="1739717"/>
            <a:chExt cx="639881" cy="890972"/>
          </a:xfrm>
        </p:grpSpPr>
        <p:sp>
          <p:nvSpPr>
            <p:cNvPr id="31" name="Oval 30"/>
            <p:cNvSpPr/>
            <p:nvPr/>
          </p:nvSpPr>
          <p:spPr>
            <a:xfrm>
              <a:off x="274519" y="1896309"/>
              <a:ext cx="639881" cy="7343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scene3d>
              <a:camera prst="isometricOffAxis1Top"/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42431" y="1739717"/>
              <a:ext cx="504056" cy="645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400" b="1" dirty="0">
                  <a:ln w="0"/>
                  <a:solidFill>
                    <a:srgbClr val="002060"/>
                  </a:solidFill>
                  <a:effectLst>
                    <a:reflection blurRad="6350" stA="53000" endA="300" endPos="35500" dir="5400000" sy="-90000" algn="bl" rotWithShape="0"/>
                  </a:effectLst>
                </a:rPr>
                <a:t>C</a:t>
              </a:r>
              <a:endParaRPr lang="en-US" sz="4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923928" y="5840261"/>
            <a:ext cx="639881" cy="890972"/>
            <a:chOff x="274519" y="1739717"/>
            <a:chExt cx="639881" cy="890972"/>
          </a:xfrm>
        </p:grpSpPr>
        <p:sp>
          <p:nvSpPr>
            <p:cNvPr id="34" name="Oval 33"/>
            <p:cNvSpPr/>
            <p:nvPr/>
          </p:nvSpPr>
          <p:spPr>
            <a:xfrm>
              <a:off x="274519" y="1896309"/>
              <a:ext cx="639881" cy="7343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scene3d>
              <a:camera prst="isometricOffAxis1Top"/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42431" y="1739717"/>
              <a:ext cx="504056" cy="645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400" b="1" dirty="0">
                  <a:ln w="0"/>
                  <a:solidFill>
                    <a:srgbClr val="002060"/>
                  </a:solidFill>
                  <a:effectLst>
                    <a:reflection blurRad="6350" stA="53000" endA="300" endPos="35500" dir="5400000" sy="-90000" algn="bl" rotWithShape="0"/>
                  </a:effectLst>
                </a:rPr>
                <a:t>D</a:t>
              </a:r>
              <a:endParaRPr lang="en-US" sz="4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sp>
        <p:nvSpPr>
          <p:cNvPr id="7" name="Right Arrow 6"/>
          <p:cNvSpPr/>
          <p:nvPr/>
        </p:nvSpPr>
        <p:spPr>
          <a:xfrm>
            <a:off x="3059832" y="5996853"/>
            <a:ext cx="576064" cy="367190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4779833" y="5996853"/>
            <a:ext cx="576064" cy="367190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6644353" y="5979249"/>
            <a:ext cx="576064" cy="367190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7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  <p:bldP spid="11" grpId="0" animBg="1"/>
      <p:bldP spid="7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512170"/>
              </p:ext>
            </p:extLst>
          </p:nvPr>
        </p:nvGraphicFramePr>
        <p:xfrm>
          <a:off x="493860" y="469062"/>
          <a:ext cx="4144962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name="Equation" r:id="rId3" imgW="1485720" imgH="393480" progId="Equation.3">
                  <p:embed/>
                </p:oleObj>
              </mc:Choice>
              <mc:Fallback>
                <p:oleObj name="Equation" r:id="rId3" imgW="148572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860" y="469062"/>
                        <a:ext cx="4144962" cy="954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752356"/>
              </p:ext>
            </p:extLst>
          </p:nvPr>
        </p:nvGraphicFramePr>
        <p:xfrm>
          <a:off x="712336" y="1302821"/>
          <a:ext cx="31464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8" name="Equation" r:id="rId5" imgW="1981080" imgH="419040" progId="Equation.3">
                  <p:embed/>
                </p:oleObj>
              </mc:Choice>
              <mc:Fallback>
                <p:oleObj name="Equation" r:id="rId5" imgW="1981080" imgH="419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336" y="1302821"/>
                        <a:ext cx="314642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701394"/>
              </p:ext>
            </p:extLst>
          </p:nvPr>
        </p:nvGraphicFramePr>
        <p:xfrm>
          <a:off x="608013" y="3097213"/>
          <a:ext cx="320198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Equation" r:id="rId7" imgW="1587240" imgH="203040" progId="Equation.3">
                  <p:embed/>
                </p:oleObj>
              </mc:Choice>
              <mc:Fallback>
                <p:oleObj name="Equation" r:id="rId7" imgW="158724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3097213"/>
                        <a:ext cx="3201987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954129"/>
              </p:ext>
            </p:extLst>
          </p:nvPr>
        </p:nvGraphicFramePr>
        <p:xfrm>
          <a:off x="598488" y="3659188"/>
          <a:ext cx="30702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Equation" r:id="rId9" imgW="1447560" imgH="177480" progId="Equation.3">
                  <p:embed/>
                </p:oleObj>
              </mc:Choice>
              <mc:Fallback>
                <p:oleObj name="Equation" r:id="rId9" imgW="144756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3659188"/>
                        <a:ext cx="3070225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943786"/>
              </p:ext>
            </p:extLst>
          </p:nvPr>
        </p:nvGraphicFramePr>
        <p:xfrm>
          <a:off x="609600" y="4222750"/>
          <a:ext cx="195738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name="Equation" r:id="rId11" imgW="901440" imgH="177480" progId="Equation.3">
                  <p:embed/>
                </p:oleObj>
              </mc:Choice>
              <mc:Fallback>
                <p:oleObj name="Equation" r:id="rId11" imgW="90144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222750"/>
                        <a:ext cx="1957388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912397"/>
              </p:ext>
            </p:extLst>
          </p:nvPr>
        </p:nvGraphicFramePr>
        <p:xfrm>
          <a:off x="468313" y="4724400"/>
          <a:ext cx="22367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2" name="Equation" r:id="rId13" imgW="888840" imgH="177480" progId="Equation.3">
                  <p:embed/>
                </p:oleObj>
              </mc:Choice>
              <mc:Fallback>
                <p:oleObj name="Equation" r:id="rId13" imgW="88884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724400"/>
                        <a:ext cx="22367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45971"/>
              </p:ext>
            </p:extLst>
          </p:nvPr>
        </p:nvGraphicFramePr>
        <p:xfrm>
          <a:off x="533400" y="5410200"/>
          <a:ext cx="2108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Equation" r:id="rId15" imgW="634680" imgH="393480" progId="Equation.3">
                  <p:embed/>
                </p:oleObj>
              </mc:Choice>
              <mc:Fallback>
                <p:oleObj name="Equation" r:id="rId15" imgW="6346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2108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198503"/>
              </p:ext>
            </p:extLst>
          </p:nvPr>
        </p:nvGraphicFramePr>
        <p:xfrm>
          <a:off x="2717800" y="6172200"/>
          <a:ext cx="6588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4" name="Equation" r:id="rId17" imgW="355320" imgH="431640" progId="Equation.3">
                  <p:embed/>
                </p:oleObj>
              </mc:Choice>
              <mc:Fallback>
                <p:oleObj name="Equation" r:id="rId17" imgW="355320" imgH="431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7800" y="6172200"/>
                        <a:ext cx="65881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37981"/>
            <a:ext cx="8763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633233" y="628393"/>
            <a:ext cx="309719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Đkxđ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175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243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0" y="3139559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-824559" y="3740723"/>
            <a:ext cx="678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914400" y="556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0" y="5238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2590800" y="5562600"/>
            <a:ext cx="1295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thoả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đk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52600" y="6396335"/>
            <a:ext cx="1155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Vậy</a:t>
            </a:r>
            <a:r>
              <a:rPr lang="en-US" sz="2400" dirty="0"/>
              <a:t> S=</a:t>
            </a:r>
          </a:p>
        </p:txBody>
      </p:sp>
      <p:graphicFrame>
        <p:nvGraphicFramePr>
          <p:cNvPr id="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484711"/>
              </p:ext>
            </p:extLst>
          </p:nvPr>
        </p:nvGraphicFramePr>
        <p:xfrm>
          <a:off x="5506979" y="578644"/>
          <a:ext cx="3662362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5" name="Equation" r:id="rId19" imgW="1193760" imgH="177480" progId="Equation.3">
                  <p:embed/>
                </p:oleObj>
              </mc:Choice>
              <mc:Fallback>
                <p:oleObj name="Equation" r:id="rId19" imgW="1193760" imgH="177480" progId="Equation.3">
                  <p:embed/>
                  <p:pic>
                    <p:nvPicPr>
                      <p:cNvPr id="1536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6979" y="578644"/>
                        <a:ext cx="3662362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451097"/>
              </p:ext>
            </p:extLst>
          </p:nvPr>
        </p:nvGraphicFramePr>
        <p:xfrm>
          <a:off x="5643503" y="1144551"/>
          <a:ext cx="338931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6" name="Equation" r:id="rId21" imgW="1104840" imgH="177480" progId="Equation.3">
                  <p:embed/>
                </p:oleObj>
              </mc:Choice>
              <mc:Fallback>
                <p:oleObj name="Equation" r:id="rId21" imgW="1104840" imgH="177480" progId="Equation.3">
                  <p:embed/>
                  <p:pic>
                    <p:nvPicPr>
                      <p:cNvPr id="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03" y="1144551"/>
                        <a:ext cx="3389313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505861"/>
              </p:ext>
            </p:extLst>
          </p:nvPr>
        </p:nvGraphicFramePr>
        <p:xfrm>
          <a:off x="609600" y="2174875"/>
          <a:ext cx="4719638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7" name="Equation" r:id="rId23" imgW="2971800" imgH="419040" progId="Equation.3">
                  <p:embed/>
                </p:oleObj>
              </mc:Choice>
              <mc:Fallback>
                <p:oleObj name="Equation" r:id="rId23" imgW="2971800" imgH="419040" progId="Equation.3">
                  <p:embed/>
                  <p:pic>
                    <p:nvPicPr>
                      <p:cNvPr id="143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74875"/>
                        <a:ext cx="4719638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360582"/>
              </p:ext>
            </p:extLst>
          </p:nvPr>
        </p:nvGraphicFramePr>
        <p:xfrm>
          <a:off x="533400" y="5105400"/>
          <a:ext cx="17256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8" name="Equation" r:id="rId25" imgW="685800" imgH="177480" progId="Equation.3">
                  <p:embed/>
                </p:oleObj>
              </mc:Choice>
              <mc:Fallback>
                <p:oleObj name="Equation" r:id="rId25" imgW="685800" imgH="177480" progId="Equation.3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05400"/>
                        <a:ext cx="17256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14354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101832"/>
              </p:ext>
            </p:extLst>
          </p:nvPr>
        </p:nvGraphicFramePr>
        <p:xfrm>
          <a:off x="476250" y="468313"/>
          <a:ext cx="4179888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3" imgW="1498320" imgH="393480" progId="Equation.3">
                  <p:embed/>
                </p:oleObj>
              </mc:Choice>
              <mc:Fallback>
                <p:oleObj name="Equation" r:id="rId3" imgW="1498320" imgH="393480" progId="Equation.3">
                  <p:embed/>
                  <p:pic>
                    <p:nvPicPr>
                      <p:cNvPr id="143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468313"/>
                        <a:ext cx="4179888" cy="954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599553"/>
              </p:ext>
            </p:extLst>
          </p:nvPr>
        </p:nvGraphicFramePr>
        <p:xfrm>
          <a:off x="742950" y="1303338"/>
          <a:ext cx="30861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5" imgW="1942920" imgH="419040" progId="Equation.3">
                  <p:embed/>
                </p:oleObj>
              </mc:Choice>
              <mc:Fallback>
                <p:oleObj name="Equation" r:id="rId5" imgW="1942920" imgH="419040" progId="Equation.3">
                  <p:embed/>
                  <p:pic>
                    <p:nvPicPr>
                      <p:cNvPr id="143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303338"/>
                        <a:ext cx="308610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37398"/>
              </p:ext>
            </p:extLst>
          </p:nvPr>
        </p:nvGraphicFramePr>
        <p:xfrm>
          <a:off x="403225" y="3097213"/>
          <a:ext cx="361156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Equation" r:id="rId7" imgW="1790640" imgH="203040" progId="Equation.3">
                  <p:embed/>
                </p:oleObj>
              </mc:Choice>
              <mc:Fallback>
                <p:oleObj name="Equation" r:id="rId7" imgW="1790640" imgH="203040" progId="Equation.3">
                  <p:embed/>
                  <p:pic>
                    <p:nvPicPr>
                      <p:cNvPr id="143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3097213"/>
                        <a:ext cx="3611563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465946"/>
              </p:ext>
            </p:extLst>
          </p:nvPr>
        </p:nvGraphicFramePr>
        <p:xfrm>
          <a:off x="325438" y="3631900"/>
          <a:ext cx="36893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tion" r:id="rId9" imgW="1739880" imgH="177480" progId="Equation.3">
                  <p:embed/>
                </p:oleObj>
              </mc:Choice>
              <mc:Fallback>
                <p:oleObj name="Equation" r:id="rId9" imgW="1739880" imgH="177480" progId="Equation.3">
                  <p:embed/>
                  <p:pic>
                    <p:nvPicPr>
                      <p:cNvPr id="143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8" y="3631900"/>
                        <a:ext cx="368935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534601"/>
              </p:ext>
            </p:extLst>
          </p:nvPr>
        </p:nvGraphicFramePr>
        <p:xfrm>
          <a:off x="376238" y="4222750"/>
          <a:ext cx="242411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Equation" r:id="rId11" imgW="1117440" imgH="177480" progId="Equation.3">
                  <p:embed/>
                </p:oleObj>
              </mc:Choice>
              <mc:Fallback>
                <p:oleObj name="Equation" r:id="rId11" imgW="1117440" imgH="177480" progId="Equation.3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4222750"/>
                        <a:ext cx="2424112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26905"/>
              </p:ext>
            </p:extLst>
          </p:nvPr>
        </p:nvGraphicFramePr>
        <p:xfrm>
          <a:off x="85725" y="4724400"/>
          <a:ext cx="3003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9" name="Equation" r:id="rId13" imgW="1193760" imgH="177480" progId="Equation.3">
                  <p:embed/>
                </p:oleObj>
              </mc:Choice>
              <mc:Fallback>
                <p:oleObj name="Equation" r:id="rId13" imgW="1193760" imgH="177480" progId="Equation.3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" y="4724400"/>
                        <a:ext cx="30035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679067"/>
              </p:ext>
            </p:extLst>
          </p:nvPr>
        </p:nvGraphicFramePr>
        <p:xfrm>
          <a:off x="469900" y="5410200"/>
          <a:ext cx="2235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Equation" r:id="rId15" imgW="672840" imgH="393480" progId="Equation.3">
                  <p:embed/>
                </p:oleObj>
              </mc:Choice>
              <mc:Fallback>
                <p:oleObj name="Equation" r:id="rId15" imgW="672840" imgH="393480" progId="Equation.3">
                  <p:embed/>
                  <p:pic>
                    <p:nvPicPr>
                      <p:cNvPr id="143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5410200"/>
                        <a:ext cx="2235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59020"/>
              </p:ext>
            </p:extLst>
          </p:nvPr>
        </p:nvGraphicFramePr>
        <p:xfrm>
          <a:off x="2671763" y="6172200"/>
          <a:ext cx="7524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1" name="Equation" r:id="rId17" imgW="406080" imgH="431640" progId="Equation.3">
                  <p:embed/>
                </p:oleObj>
              </mc:Choice>
              <mc:Fallback>
                <p:oleObj name="Equation" r:id="rId17" imgW="406080" imgH="431640" progId="Equation.3">
                  <p:embed/>
                  <p:pic>
                    <p:nvPicPr>
                      <p:cNvPr id="1433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3" y="6172200"/>
                        <a:ext cx="7524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37981"/>
            <a:ext cx="8763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633233" y="628393"/>
            <a:ext cx="309719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Đkxđ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175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243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0" y="3139559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-824559" y="3740723"/>
            <a:ext cx="678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914400" y="556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0" y="5238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2590800" y="5562600"/>
            <a:ext cx="1295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thoả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đk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52600" y="6396335"/>
            <a:ext cx="1155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Vậy</a:t>
            </a:r>
            <a:r>
              <a:rPr lang="en-US" sz="2400" dirty="0"/>
              <a:t> S=</a:t>
            </a:r>
          </a:p>
        </p:txBody>
      </p:sp>
      <p:graphicFrame>
        <p:nvGraphicFramePr>
          <p:cNvPr id="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958898"/>
              </p:ext>
            </p:extLst>
          </p:nvPr>
        </p:nvGraphicFramePr>
        <p:xfrm>
          <a:off x="5638800" y="579438"/>
          <a:ext cx="33115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2" name="Equation" r:id="rId19" imgW="1079280" imgH="177480" progId="Equation.3">
                  <p:embed/>
                </p:oleObj>
              </mc:Choice>
              <mc:Fallback>
                <p:oleObj name="Equation" r:id="rId19" imgW="1079280" imgH="177480" progId="Equation.3">
                  <p:embed/>
                  <p:pic>
                    <p:nvPicPr>
                      <p:cNvPr id="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79438"/>
                        <a:ext cx="331152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682153"/>
              </p:ext>
            </p:extLst>
          </p:nvPr>
        </p:nvGraphicFramePr>
        <p:xfrm>
          <a:off x="5597525" y="1144588"/>
          <a:ext cx="362267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3" name="Equation" r:id="rId21" imgW="1180800" imgH="177480" progId="Equation.3">
                  <p:embed/>
                </p:oleObj>
              </mc:Choice>
              <mc:Fallback>
                <p:oleObj name="Equation" r:id="rId21" imgW="1180800" imgH="177480" progId="Equation.3">
                  <p:embed/>
                  <p:pic>
                    <p:nvPicPr>
                      <p:cNvPr id="2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1144588"/>
                        <a:ext cx="3622675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01002"/>
              </p:ext>
            </p:extLst>
          </p:nvPr>
        </p:nvGraphicFramePr>
        <p:xfrm>
          <a:off x="649288" y="2174875"/>
          <a:ext cx="464026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4" name="Equation" r:id="rId23" imgW="2920680" imgH="419040" progId="Equation.3">
                  <p:embed/>
                </p:oleObj>
              </mc:Choice>
              <mc:Fallback>
                <p:oleObj name="Equation" r:id="rId23" imgW="2920680" imgH="419040" progId="Equation.3">
                  <p:embed/>
                  <p:pic>
                    <p:nvPicPr>
                      <p:cNvPr id="2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2174875"/>
                        <a:ext cx="4640262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236358"/>
              </p:ext>
            </p:extLst>
          </p:nvPr>
        </p:nvGraphicFramePr>
        <p:xfrm>
          <a:off x="517525" y="5105400"/>
          <a:ext cx="17573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5" name="Equation" r:id="rId25" imgW="698400" imgH="177480" progId="Equation.3">
                  <p:embed/>
                </p:oleObj>
              </mc:Choice>
              <mc:Fallback>
                <p:oleObj name="Equation" r:id="rId25" imgW="698400" imgH="177480" progId="Equation.3">
                  <p:embed/>
                  <p:pic>
                    <p:nvPicPr>
                      <p:cNvPr id="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5105400"/>
                        <a:ext cx="175736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18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14354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281442"/>
              </p:ext>
            </p:extLst>
          </p:nvPr>
        </p:nvGraphicFramePr>
        <p:xfrm>
          <a:off x="476250" y="468313"/>
          <a:ext cx="4179888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Equation" r:id="rId3" imgW="1498320" imgH="393480" progId="Equation.3">
                  <p:embed/>
                </p:oleObj>
              </mc:Choice>
              <mc:Fallback>
                <p:oleObj name="Equation" r:id="rId3" imgW="1498320" imgH="393480" progId="Equation.3">
                  <p:embed/>
                  <p:pic>
                    <p:nvPicPr>
                      <p:cNvPr id="143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468313"/>
                        <a:ext cx="4179888" cy="954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869353"/>
              </p:ext>
            </p:extLst>
          </p:nvPr>
        </p:nvGraphicFramePr>
        <p:xfrm>
          <a:off x="722313" y="1303338"/>
          <a:ext cx="31257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Equation" r:id="rId5" imgW="1968480" imgH="419040" progId="Equation.3">
                  <p:embed/>
                </p:oleObj>
              </mc:Choice>
              <mc:Fallback>
                <p:oleObj name="Equation" r:id="rId5" imgW="1968480" imgH="419040" progId="Equation.3">
                  <p:embed/>
                  <p:pic>
                    <p:nvPicPr>
                      <p:cNvPr id="143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1303338"/>
                        <a:ext cx="3125787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226623"/>
              </p:ext>
            </p:extLst>
          </p:nvPr>
        </p:nvGraphicFramePr>
        <p:xfrm>
          <a:off x="492125" y="3140075"/>
          <a:ext cx="33813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Equation" r:id="rId7" imgW="1676160" imgH="203040" progId="Equation.3">
                  <p:embed/>
                </p:oleObj>
              </mc:Choice>
              <mc:Fallback>
                <p:oleObj name="Equation" r:id="rId7" imgW="1676160" imgH="203040" progId="Equation.3">
                  <p:embed/>
                  <p:pic>
                    <p:nvPicPr>
                      <p:cNvPr id="143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3140075"/>
                        <a:ext cx="338137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368771"/>
              </p:ext>
            </p:extLst>
          </p:nvPr>
        </p:nvGraphicFramePr>
        <p:xfrm>
          <a:off x="504825" y="3659188"/>
          <a:ext cx="325913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Equation" r:id="rId9" imgW="1536480" imgH="177480" progId="Equation.3">
                  <p:embed/>
                </p:oleObj>
              </mc:Choice>
              <mc:Fallback>
                <p:oleObj name="Equation" r:id="rId9" imgW="1536480" imgH="177480" progId="Equation.3">
                  <p:embed/>
                  <p:pic>
                    <p:nvPicPr>
                      <p:cNvPr id="143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3659188"/>
                        <a:ext cx="3259138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435015"/>
              </p:ext>
            </p:extLst>
          </p:nvPr>
        </p:nvGraphicFramePr>
        <p:xfrm>
          <a:off x="436563" y="4194175"/>
          <a:ext cx="248126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Equation" r:id="rId11" imgW="1143000" imgH="177480" progId="Equation.3">
                  <p:embed/>
                </p:oleObj>
              </mc:Choice>
              <mc:Fallback>
                <p:oleObj name="Equation" r:id="rId11" imgW="1143000" imgH="177480" progId="Equation.3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4194175"/>
                        <a:ext cx="2481262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394233"/>
              </p:ext>
            </p:extLst>
          </p:nvPr>
        </p:nvGraphicFramePr>
        <p:xfrm>
          <a:off x="149225" y="4724400"/>
          <a:ext cx="287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Equation" r:id="rId13" imgW="1143000" imgH="177480" progId="Equation.3">
                  <p:embed/>
                </p:oleObj>
              </mc:Choice>
              <mc:Fallback>
                <p:oleObj name="Equation" r:id="rId13" imgW="1143000" imgH="177480" progId="Equation.3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4724400"/>
                        <a:ext cx="28765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457565"/>
              </p:ext>
            </p:extLst>
          </p:nvPr>
        </p:nvGraphicFramePr>
        <p:xfrm>
          <a:off x="381000" y="5334000"/>
          <a:ext cx="22764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3" name="Equation" r:id="rId15" imgW="685800" imgH="393480" progId="Equation.3">
                  <p:embed/>
                </p:oleObj>
              </mc:Choice>
              <mc:Fallback>
                <p:oleObj name="Equation" r:id="rId15" imgW="685800" imgH="393480" progId="Equation.3">
                  <p:embed/>
                  <p:pic>
                    <p:nvPicPr>
                      <p:cNvPr id="143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334000"/>
                        <a:ext cx="227647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352796"/>
              </p:ext>
            </p:extLst>
          </p:nvPr>
        </p:nvGraphicFramePr>
        <p:xfrm>
          <a:off x="976313" y="6458407"/>
          <a:ext cx="6111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17" imgW="330120" imgH="215640" progId="Equation.3">
                  <p:embed/>
                </p:oleObj>
              </mc:Choice>
              <mc:Fallback>
                <p:oleObj name="Equation" r:id="rId17" imgW="330120" imgH="215640" progId="Equation.3">
                  <p:embed/>
                  <p:pic>
                    <p:nvPicPr>
                      <p:cNvPr id="1433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6458407"/>
                        <a:ext cx="6111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37981"/>
            <a:ext cx="8763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633233" y="628393"/>
            <a:ext cx="309719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Đkxđ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175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243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0" y="3139559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-824559" y="3740723"/>
            <a:ext cx="678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914400" y="556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0" y="5238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2259013" y="6183868"/>
            <a:ext cx="1295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thoả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đk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2946" y="6491068"/>
            <a:ext cx="1155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Vậy</a:t>
            </a:r>
            <a:r>
              <a:rPr lang="en-US" sz="2400" dirty="0"/>
              <a:t> S=</a:t>
            </a:r>
          </a:p>
        </p:txBody>
      </p:sp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5506979" y="578644"/>
          <a:ext cx="3662362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Equation" r:id="rId19" imgW="1193760" imgH="177480" progId="Equation.3">
                  <p:embed/>
                </p:oleObj>
              </mc:Choice>
              <mc:Fallback>
                <p:oleObj name="Equation" r:id="rId19" imgW="1193760" imgH="177480" progId="Equation.3">
                  <p:embed/>
                  <p:pic>
                    <p:nvPicPr>
                      <p:cNvPr id="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6979" y="578644"/>
                        <a:ext cx="3662362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9"/>
          <p:cNvGraphicFramePr>
            <a:graphicFrameLocks noChangeAspect="1"/>
          </p:cNvGraphicFramePr>
          <p:nvPr/>
        </p:nvGraphicFramePr>
        <p:xfrm>
          <a:off x="5643503" y="1144551"/>
          <a:ext cx="338931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quation" r:id="rId21" imgW="1104840" imgH="177480" progId="Equation.3">
                  <p:embed/>
                </p:oleObj>
              </mc:Choice>
              <mc:Fallback>
                <p:oleObj name="Equation" r:id="rId21" imgW="1104840" imgH="177480" progId="Equation.3">
                  <p:embed/>
                  <p:pic>
                    <p:nvPicPr>
                      <p:cNvPr id="2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03" y="1144551"/>
                        <a:ext cx="3389313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491047"/>
              </p:ext>
            </p:extLst>
          </p:nvPr>
        </p:nvGraphicFramePr>
        <p:xfrm>
          <a:off x="609600" y="2174875"/>
          <a:ext cx="4719638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Equation" r:id="rId23" imgW="2971800" imgH="419040" progId="Equation.3">
                  <p:embed/>
                </p:oleObj>
              </mc:Choice>
              <mc:Fallback>
                <p:oleObj name="Equation" r:id="rId23" imgW="2971800" imgH="419040" progId="Equation.3">
                  <p:embed/>
                  <p:pic>
                    <p:nvPicPr>
                      <p:cNvPr id="2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74875"/>
                        <a:ext cx="4719638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863414"/>
              </p:ext>
            </p:extLst>
          </p:nvPr>
        </p:nvGraphicFramePr>
        <p:xfrm>
          <a:off x="501650" y="5105400"/>
          <a:ext cx="1790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Equation" r:id="rId25" imgW="711000" imgH="177480" progId="Equation.3">
                  <p:embed/>
                </p:oleObj>
              </mc:Choice>
              <mc:Fallback>
                <p:oleObj name="Equation" r:id="rId25" imgW="711000" imgH="177480" progId="Equation.3">
                  <p:embed/>
                  <p:pic>
                    <p:nvPicPr>
                      <p:cNvPr id="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5105400"/>
                        <a:ext cx="1790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291164"/>
              </p:ext>
            </p:extLst>
          </p:nvPr>
        </p:nvGraphicFramePr>
        <p:xfrm>
          <a:off x="304800" y="6138863"/>
          <a:ext cx="21082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Equation" r:id="rId27" imgW="634680" imgH="177480" progId="Equation.3">
                  <p:embed/>
                </p:oleObj>
              </mc:Choice>
              <mc:Fallback>
                <p:oleObj name="Equation" r:id="rId27" imgW="634680" imgH="177480" progId="Equation.3">
                  <p:embed/>
                  <p:pic>
                    <p:nvPicPr>
                      <p:cNvPr id="143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38863"/>
                        <a:ext cx="210820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656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14354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90600" y="2667000"/>
            <a:ext cx="62472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Dặn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dò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-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pt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chứa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ẩn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ở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-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đã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-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Btvn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30/23SGK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180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Equation</vt:lpstr>
      <vt:lpstr>ĐẠI SỐ 8 CHƯƠNG III 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36</cp:revision>
  <dcterms:created xsi:type="dcterms:W3CDTF">2020-04-02T10:35:08Z</dcterms:created>
  <dcterms:modified xsi:type="dcterms:W3CDTF">2020-05-04T16:02:58Z</dcterms:modified>
</cp:coreProperties>
</file>